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9"/>
  </p:notesMasterIdLst>
  <p:handoutMasterIdLst>
    <p:handoutMasterId r:id="rId30"/>
  </p:handoutMasterIdLst>
  <p:sldIdLst>
    <p:sldId id="271" r:id="rId3"/>
    <p:sldId id="1742" r:id="rId4"/>
    <p:sldId id="1747" r:id="rId5"/>
    <p:sldId id="1745" r:id="rId6"/>
    <p:sldId id="1748" r:id="rId7"/>
    <p:sldId id="1749" r:id="rId8"/>
    <p:sldId id="1739" r:id="rId9"/>
    <p:sldId id="1740" r:id="rId10"/>
    <p:sldId id="1741" r:id="rId11"/>
    <p:sldId id="1750" r:id="rId12"/>
    <p:sldId id="1731" r:id="rId13"/>
    <p:sldId id="1730" r:id="rId14"/>
    <p:sldId id="1733" r:id="rId15"/>
    <p:sldId id="1746" r:id="rId16"/>
    <p:sldId id="1732" r:id="rId17"/>
    <p:sldId id="1734" r:id="rId18"/>
    <p:sldId id="1736" r:id="rId19"/>
    <p:sldId id="1744" r:id="rId20"/>
    <p:sldId id="1726" r:id="rId21"/>
    <p:sldId id="1725" r:id="rId22"/>
    <p:sldId id="1727" r:id="rId23"/>
    <p:sldId id="1729" r:id="rId24"/>
    <p:sldId id="266" r:id="rId25"/>
    <p:sldId id="1728" r:id="rId26"/>
    <p:sldId id="1737" r:id="rId27"/>
    <p:sldId id="260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内容页" id="{EB11151C-0E14-47B0-8218-1431BF894351}">
          <p14:sldIdLst>
            <p14:sldId id="271"/>
            <p14:sldId id="1742"/>
            <p14:sldId id="1747"/>
            <p14:sldId id="1745"/>
            <p14:sldId id="1748"/>
            <p14:sldId id="1749"/>
            <p14:sldId id="1739"/>
            <p14:sldId id="1740"/>
            <p14:sldId id="1741"/>
            <p14:sldId id="1750"/>
            <p14:sldId id="1731"/>
            <p14:sldId id="1730"/>
            <p14:sldId id="1733"/>
            <p14:sldId id="1746"/>
            <p14:sldId id="1732"/>
            <p14:sldId id="1734"/>
            <p14:sldId id="1736"/>
            <p14:sldId id="1744"/>
            <p14:sldId id="1726"/>
            <p14:sldId id="1725"/>
            <p14:sldId id="1727"/>
            <p14:sldId id="1729"/>
            <p14:sldId id="266"/>
            <p14:sldId id="1728"/>
            <p14:sldId id="1737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榆彬" initials="王" lastIdx="1" clrIdx="0">
    <p:extLst>
      <p:ext uri="{19B8F6BF-5375-455C-9EA6-DF929625EA0E}">
        <p15:presenceInfo xmlns:p15="http://schemas.microsoft.com/office/powerpoint/2012/main" userId="a30cca91813b50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0" autoAdjust="0"/>
    <p:restoredTop sz="92716" autoAdjust="0"/>
  </p:normalViewPr>
  <p:slideViewPr>
    <p:cSldViewPr snapToGrid="0" showGuides="1">
      <p:cViewPr varScale="1">
        <p:scale>
          <a:sx n="113" d="100"/>
          <a:sy n="113" d="100"/>
        </p:scale>
        <p:origin x="592" y="184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7T08:04:30.06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037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364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Neo4j</a:t>
            </a:r>
            <a:r>
              <a:rPr lang="zh-CN" altLang="en-US" dirty="0"/>
              <a:t>里存的是节点和他们的关系两部分数据，</a:t>
            </a:r>
            <a:r>
              <a:rPr lang="en-US" altLang="zh-CN" dirty="0"/>
              <a:t>Neo4j</a:t>
            </a:r>
            <a:r>
              <a:rPr lang="zh-CN" altLang="en-US" dirty="0"/>
              <a:t>需要以一个字段作为节点名称，用</a:t>
            </a:r>
            <a:r>
              <a:rPr lang="en-US" altLang="zh-CN" dirty="0" err="1"/>
              <a:t>modelld</a:t>
            </a:r>
            <a:r>
              <a:rPr lang="zh-CN" altLang="en-US" dirty="0"/>
              <a:t>的话不方便，可能有非法的没去重的等等，在每一行数据前面添加一个自增的</a:t>
            </a:r>
            <a:r>
              <a:rPr lang="en-US" altLang="zh-CN" dirty="0"/>
              <a:t>id</a:t>
            </a:r>
            <a:r>
              <a:rPr lang="zh-CN" altLang="en-US" dirty="0"/>
              <a:t>，把这个</a:t>
            </a:r>
            <a:r>
              <a:rPr lang="en-US" altLang="zh-CN" dirty="0"/>
              <a:t>id</a:t>
            </a:r>
            <a:r>
              <a:rPr lang="zh-CN" altLang="en-US" dirty="0"/>
              <a:t>当作节点名字，在数据库里就是有节点</a:t>
            </a:r>
            <a:r>
              <a:rPr lang="en-US" altLang="zh-CN" dirty="0"/>
              <a:t>1</a:t>
            </a:r>
            <a:r>
              <a:rPr lang="zh-CN" altLang="en-US" dirty="0"/>
              <a:t>节点</a:t>
            </a:r>
            <a:r>
              <a:rPr lang="en-US" altLang="zh-CN" dirty="0"/>
              <a:t>2</a:t>
            </a:r>
            <a:r>
              <a:rPr lang="zh-CN" altLang="en-US" dirty="0"/>
              <a:t>节点</a:t>
            </a:r>
            <a:r>
              <a:rPr lang="en-US" altLang="zh-CN" dirty="0"/>
              <a:t>3</a:t>
            </a:r>
            <a:r>
              <a:rPr lang="zh-CN" altLang="en-US" dirty="0"/>
              <a:t>这个样子，给他们取一个数字名字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018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建立关系就是根据那三个数据字段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pipelineTag,dataSets,architectures</a:t>
            </a:r>
            <a:r>
              <a:rPr lang="zh-CN" altLang="en-US" dirty="0"/>
              <a:t>，如果任意两个节点的其中一个字段是一样的，比如节点</a:t>
            </a:r>
            <a:r>
              <a:rPr lang="en-US" altLang="zh-CN" dirty="0"/>
              <a:t>1</a:t>
            </a:r>
            <a:r>
              <a:rPr lang="zh-CN" altLang="en-US" dirty="0"/>
              <a:t>和节点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dataset</a:t>
            </a:r>
            <a:r>
              <a:rPr lang="zh-CN" altLang="en-US" dirty="0"/>
              <a:t>值相同，就添加一个它俩之间的关系叫做相同数据集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772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关系有几亿条 要分批次保存到几个</a:t>
            </a:r>
            <a:r>
              <a:rPr lang="en-US" altLang="zh-CN" dirty="0"/>
              <a:t>csv</a:t>
            </a:r>
            <a:r>
              <a:rPr lang="zh-CN" altLang="en-US" dirty="0"/>
              <a:t>文件中才放得下，如果保存到一个那么内存会存不下，内存溢出后，后面的数据就不知道前面的数据和它有没有关系了，在后面的数据就会丢失与前面数据的关系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88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太大了 一次上传会崩掉 分三次上传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908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2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78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49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979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543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567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4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1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505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323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01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09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71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 descr="图片包含 户外, 树, 建筑物, 天空&#10;&#10;自动生成的说明">
            <a:extLst>
              <a:ext uri="{FF2B5EF4-FFF2-40B4-BE49-F238E27FC236}">
                <a16:creationId xmlns:a16="http://schemas.microsoft.com/office/drawing/2014/main" id="{BECBC4CC-7E3C-4AC8-BBB1-182A5774E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9" b="29999"/>
          <a:stretch>
            <a:fillRect/>
          </a:stretch>
        </p:blipFill>
        <p:spPr>
          <a:xfrm>
            <a:off x="0" y="749300"/>
            <a:ext cx="12203394" cy="3191932"/>
          </a:xfr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36345926-2D8F-4DF5-B0AD-1BA21918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163" y="3383857"/>
            <a:ext cx="9871675" cy="1060855"/>
          </a:xfrm>
        </p:spPr>
        <p:txBody>
          <a:bodyPr/>
          <a:lstStyle/>
          <a:p>
            <a:r>
              <a:rPr lang="zh-CN" altLang="en-US" dirty="0"/>
              <a:t>智能数据平台作业</a:t>
            </a:r>
            <a:r>
              <a:rPr lang="en-US" altLang="zh-CN" dirty="0"/>
              <a:t>2</a:t>
            </a:r>
            <a:r>
              <a:rPr lang="zh-CN" altLang="en-US" dirty="0"/>
              <a:t>汇报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E9F4DED-9097-480E-890E-55C6F37E8A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C9F65FB5-5267-4E5A-BCF9-EA44443C8FA1}" type="datetime2">
              <a:rPr lang="zh-CN" altLang="en-US" smtClean="0"/>
              <a:t>2024年10月10日 Thursday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831C20E-D005-4D4F-B7F5-359EE60B50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康</a:t>
            </a:r>
            <a:r>
              <a:rPr lang="zh-CN" altLang="en-US" dirty="0"/>
              <a:t>力烜</a:t>
            </a:r>
          </a:p>
        </p:txBody>
      </p:sp>
    </p:spTree>
    <p:extLst>
      <p:ext uri="{BB962C8B-B14F-4D97-AF65-F5344CB8AC3E}">
        <p14:creationId xmlns:p14="http://schemas.microsoft.com/office/powerpoint/2010/main" val="3243049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数据存储演示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1887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zh-CN" altLang="en-US" dirty="0"/>
              <a:t>数据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838945" y="1945083"/>
            <a:ext cx="5149873" cy="293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Neo4j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的优点：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Neo4j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能够高效地存储和管理复杂的图形数据结构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Neo4j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的数据模型非常灵活，可以轻松地表示各种类型的数据以及它们之间的复杂关系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Neo4j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可以支持实时数据分析，非常适合需要即时反馈的应用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26" name="Picture 2" descr="neo4j 的图像结果">
            <a:extLst>
              <a:ext uri="{FF2B5EF4-FFF2-40B4-BE49-F238E27FC236}">
                <a16:creationId xmlns:a16="http://schemas.microsoft.com/office/drawing/2014/main" id="{4A99ACF2-4245-4358-9997-52979B2FE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77" y="2324257"/>
            <a:ext cx="4200068" cy="224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1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zh-CN" altLang="en-US" dirty="0"/>
              <a:t>数据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656" y="6438900"/>
            <a:ext cx="4151344" cy="419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063692" y="2228620"/>
            <a:ext cx="4581354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storm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清洗后的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csv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文件中，为设置节点的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，添加按行自增的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标签列。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38AEB7ED-87B3-4C3E-9BF7-CF26E703D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93" y="2098518"/>
            <a:ext cx="4777869" cy="28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6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zh-CN" altLang="en-US" dirty="0"/>
              <a:t>数据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113014" y="1945083"/>
            <a:ext cx="3920290" cy="185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：将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pipelineTag,dataSets,architectures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不为空且相同的数据分别建立关系，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名为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Tag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Dataset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Architectures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316A9DCE-42C4-4725-8E9F-DC389065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08" y="1319583"/>
            <a:ext cx="4892719" cy="2699758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43FC9229-C308-447C-A453-E7E0B91D2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37" y="3794947"/>
            <a:ext cx="3085867" cy="16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zh-CN" altLang="en-US" dirty="0"/>
              <a:t>数据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731000"/>
            <a:ext cx="4151344" cy="127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113014" y="1945083"/>
            <a:ext cx="3920290" cy="257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考虑到我们清洗完后的数据有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万条，根据两两之间对应生成的关系数量太多太多，因此分多次关系数据到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csv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文件中。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提取出的关系数据如右图，我们以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为节点，两个对应节点以及关系名称的方式保存到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csv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 descr="文本&#10;&#10;中度可信度描述已自动生成">
            <a:extLst>
              <a:ext uri="{FF2B5EF4-FFF2-40B4-BE49-F238E27FC236}">
                <a16:creationId xmlns:a16="http://schemas.microsoft.com/office/drawing/2014/main" id="{EAA3E0FC-EF50-4E6D-90C1-9932EB4D3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62" y="1661434"/>
            <a:ext cx="225774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4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zh-CN" altLang="en-US" dirty="0"/>
              <a:t>数据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063692" y="2228620"/>
            <a:ext cx="4581354" cy="3403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Step:3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将分离的关系数据合并，并上传到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neo4j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中，因为关系数据合并后大概有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3.6G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neo4j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自带的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需要将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csv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中的数据写读入主存再写入数据库硬盘，因此分三个文件三次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219440A9-BBC0-4071-93A7-B5D73EF66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81" y="1824036"/>
            <a:ext cx="3214539" cy="254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09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zh-CN" altLang="en-US" dirty="0"/>
              <a:t>数据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063692" y="2228620"/>
            <a:ext cx="4581354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一次上传的结果，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3.6G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的数据直接使得服务器的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neo4j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报错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3" name="图片 12" descr="图片包含 文本&#10;&#10;描述已自动生成">
            <a:extLst>
              <a:ext uri="{FF2B5EF4-FFF2-40B4-BE49-F238E27FC236}">
                <a16:creationId xmlns:a16="http://schemas.microsoft.com/office/drawing/2014/main" id="{4B3CA369-51FE-4ABB-9A5B-CD6CB69E9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875" y="2386690"/>
            <a:ext cx="4460305" cy="2788497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8BB2B7-8D9B-4775-B463-D54416A88F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127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zh-CN" altLang="en-US" dirty="0"/>
              <a:t>数据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063692" y="2228620"/>
            <a:ext cx="4581354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分三次上传成功，可视化界面展示，随机选取几个节点的生成图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 descr="图片包含 图形用户界面&#10;&#10;描述已自动生成">
            <a:extLst>
              <a:ext uri="{FF2B5EF4-FFF2-40B4-BE49-F238E27FC236}">
                <a16:creationId xmlns:a16="http://schemas.microsoft.com/office/drawing/2014/main" id="{D6775B78-2F36-455F-86F8-8EE9D2C02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054" y="1438388"/>
            <a:ext cx="4532885" cy="39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2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zh-CN" altLang="en-US" dirty="0"/>
              <a:t>数据演示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68802" y="119473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284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数据分析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063692" y="2228620"/>
            <a:ext cx="4581354" cy="244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对数据进行统计分析。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包括：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模型家族数量排行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数据集使用量排行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D71659-388B-B4B0-D160-E34B9E44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618" y="1128868"/>
            <a:ext cx="5055727" cy="48003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06B147-981E-0B0A-E819-73D57B40D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077" y="1777223"/>
            <a:ext cx="1582917" cy="35086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DB7D9D-5509-0758-AA3E-52996A507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922" y="1771205"/>
            <a:ext cx="1733533" cy="3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6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Kafka</a:t>
            </a:r>
            <a:r>
              <a:rPr lang="zh-CN" altLang="en-US" dirty="0"/>
              <a:t>定时发送消息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DF22D591-51A7-44BA-B79A-C71DC3AE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51" y="3176957"/>
            <a:ext cx="9768355" cy="20817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6384075-29E1-4A51-8DA7-8D0CED67D224}"/>
              </a:ext>
            </a:extLst>
          </p:cNvPr>
          <p:cNvSpPr txBox="1"/>
          <p:nvPr/>
        </p:nvSpPr>
        <p:spPr>
          <a:xfrm>
            <a:off x="1725143" y="1612452"/>
            <a:ext cx="7128925" cy="120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Kafka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启动，采用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kraft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模式，先在主服务器上生成随机</a:t>
            </a:r>
            <a:r>
              <a:rPr lang="en-US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uuid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，再在主服务器和其他服务器上通过</a:t>
            </a:r>
            <a:r>
              <a:rPr lang="en-US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uuid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格式化</a:t>
            </a:r>
            <a:r>
              <a:rPr lang="en-US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serverproperties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来获取验证，即可在同一个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bootstrap—server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下的同一个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topic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内通信。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22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486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数据分析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4957011" cy="244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FineBI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对数据进行统计分析。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包括：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模型下载量的排行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作者下载量的排行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Library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拥有模型数量的统计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B05BAF-4362-E505-50E3-FDF0C328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412" y="1733127"/>
            <a:ext cx="1839967" cy="33917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737550-B377-43AC-C0BD-3920748E6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501" y="2500710"/>
            <a:ext cx="3024922" cy="160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1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数据分析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4957011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FineBI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连接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并对数据进行统计分析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8F0D56-E8B2-A3A2-C47D-F111C620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20" y="1220296"/>
            <a:ext cx="4686551" cy="45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7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数据分析结果展示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16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数据分析看板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3018188" y="5488430"/>
            <a:ext cx="5652649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FineBI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将分析结果展示在仪表盘上。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248B04-9D0B-5633-45C5-8655F7C2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80" y="782589"/>
            <a:ext cx="8694263" cy="456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/>
              <a:t>分析看板展示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661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组内分工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2394728" y="1967445"/>
            <a:ext cx="7093336" cy="292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康力烜：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定时发送，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storm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数据清洗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王榆彬：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数据存储，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neo4j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数据存储与展示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马啸原：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数据分析，前后端数据展示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环境配置，数据预处理，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制作，视频录制，文档撰写为所有成员共同参与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5690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507156" cy="598488"/>
          </a:xfrm>
        </p:spPr>
        <p:txBody>
          <a:bodyPr/>
          <a:lstStyle/>
          <a:p>
            <a:r>
              <a:rPr lang="en-US" altLang="zh-CN" dirty="0"/>
              <a:t>Kafka</a:t>
            </a:r>
            <a:r>
              <a:rPr lang="zh-CN" altLang="en-US" dirty="0"/>
              <a:t>定时发送消息</a:t>
            </a:r>
            <a:r>
              <a:rPr lang="en-US" altLang="zh-CN" dirty="0"/>
              <a:t>——</a:t>
            </a:r>
            <a:r>
              <a:rPr lang="en-US" altLang="zh-CN" dirty="0" err="1"/>
              <a:t>KafkaJsonProducer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384075-29E1-4A51-8DA7-8D0CED67D224}"/>
              </a:ext>
            </a:extLst>
          </p:cNvPr>
          <p:cNvSpPr txBox="1"/>
          <p:nvPr/>
        </p:nvSpPr>
        <p:spPr>
          <a:xfrm>
            <a:off x="1235069" y="1945083"/>
            <a:ext cx="3184531" cy="317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使用 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Jackson 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库实现了真正的流式处理，通过 </a:t>
            </a:r>
            <a:r>
              <a:rPr lang="en-US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JsonParser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逐个读取 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JSON 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对象。只将当前处理的 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JSON 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对象加载到内存中。每个解析的 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JSON 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对象都被发送到 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Kafka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使用 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HashSet 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来检查 </a:t>
            </a:r>
            <a:r>
              <a:rPr lang="en-US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modelId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的唯一性，确保不会发送重复的数据。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912083C-6553-EB0E-A34B-0478435F2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17" y="642145"/>
            <a:ext cx="7772400" cy="58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4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Kafka</a:t>
            </a:r>
            <a:r>
              <a:rPr lang="zh-CN" altLang="en-US" dirty="0"/>
              <a:t>定时发送消息演示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7294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507156" cy="598488"/>
          </a:xfrm>
        </p:spPr>
        <p:txBody>
          <a:bodyPr/>
          <a:lstStyle/>
          <a:p>
            <a:r>
              <a:rPr lang="en-US" altLang="zh-CN" dirty="0"/>
              <a:t>Storm</a:t>
            </a:r>
            <a:r>
              <a:rPr lang="zh-CN" altLang="en-US" dirty="0"/>
              <a:t>集群数据清洗</a:t>
            </a:r>
            <a:r>
              <a:rPr lang="en-US" altLang="zh-CN" dirty="0"/>
              <a:t>——</a:t>
            </a:r>
            <a:r>
              <a:rPr lang="en-US" altLang="zh-CN" dirty="0" err="1"/>
              <a:t>DataCleansingBolt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384075-29E1-4A51-8DA7-8D0CED67D224}"/>
              </a:ext>
            </a:extLst>
          </p:cNvPr>
          <p:cNvSpPr txBox="1"/>
          <p:nvPr/>
        </p:nvSpPr>
        <p:spPr>
          <a:xfrm>
            <a:off x="1251578" y="1945083"/>
            <a:ext cx="5480692" cy="2898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在</a:t>
            </a:r>
            <a:r>
              <a:rPr lang="e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execute()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方法中获取输入元组中的</a:t>
            </a:r>
            <a:r>
              <a:rPr lang="e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JSON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字符串，并将其解析为</a:t>
            </a:r>
            <a:r>
              <a:rPr lang="en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JSONObject</a:t>
            </a:r>
            <a:r>
              <a:rPr lang="zh-CN" altLang="e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提取</a:t>
            </a:r>
            <a:r>
              <a:rPr lang="e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config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和</a:t>
            </a:r>
            <a:r>
              <a:rPr lang="en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cardData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字段的值，并在缺失时设置为空</a:t>
            </a:r>
            <a:r>
              <a:rPr lang="en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JSONObject</a:t>
            </a:r>
            <a:r>
              <a:rPr lang="zh-CN" altLang="e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检查是否存在重复的</a:t>
            </a:r>
            <a:r>
              <a:rPr lang="en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modelId</a:t>
            </a:r>
            <a:r>
              <a:rPr lang="zh-CN" altLang="e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如果不存在则创建</a:t>
            </a:r>
            <a:r>
              <a:rPr lang="en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ModelData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对象并进行数据清洗。</a:t>
            </a: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检查</a:t>
            </a:r>
            <a:r>
              <a:rPr lang="en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ModelData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对象中</a:t>
            </a:r>
            <a:r>
              <a:rPr lang="en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modelId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和</a:t>
            </a:r>
            <a:r>
              <a:rPr lang="en" altLang="zh-CN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pipelineTag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字段是否存在空值。</a:t>
            </a: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zh-CN" altLang="en-US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zh-CN" altLang="en-US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713779-830D-74D5-9CD6-953F033BB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7" y="689611"/>
            <a:ext cx="3452199" cy="57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3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507156" cy="598488"/>
          </a:xfrm>
        </p:spPr>
        <p:txBody>
          <a:bodyPr/>
          <a:lstStyle/>
          <a:p>
            <a:r>
              <a:rPr lang="en-US" altLang="zh-CN" dirty="0" err="1"/>
              <a:t>KafkaStormTopology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384075-29E1-4A51-8DA7-8D0CED67D224}"/>
              </a:ext>
            </a:extLst>
          </p:cNvPr>
          <p:cNvSpPr txBox="1"/>
          <p:nvPr/>
        </p:nvSpPr>
        <p:spPr>
          <a:xfrm>
            <a:off x="849578" y="1938876"/>
            <a:ext cx="3354432" cy="233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创建一个拓扑，其中包含一个从</a:t>
            </a:r>
            <a:r>
              <a:rPr lang="e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Kafka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主题获取数据的</a:t>
            </a:r>
            <a:r>
              <a:rPr lang="e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Spout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和一个用于数据清洗的</a:t>
            </a:r>
            <a:r>
              <a:rPr lang="e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Bolt</a:t>
            </a:r>
            <a:r>
              <a:rPr lang="zh-CN" altLang="e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通过将</a:t>
            </a:r>
            <a:r>
              <a:rPr lang="e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Spout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和</a:t>
            </a:r>
            <a:r>
              <a:rPr lang="e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Bolt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连接在一起，实现了从</a:t>
            </a:r>
            <a:r>
              <a:rPr lang="e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Kafka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获取数据并进行清洗的功能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CBBB8-D148-7BA2-EF02-E5C0E97FA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43" y="1113494"/>
            <a:ext cx="7772400" cy="45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1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838945" y="1945083"/>
            <a:ext cx="5149873" cy="2954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zh-CN" sz="1800" b="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2200"/>
              </a:lnSpc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对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storm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通过流式数据处理得到的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json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文件进行处理，提取出格式化所需的维度，上传到</a:t>
            </a:r>
            <a:r>
              <a:rPr lang="en-US" altLang="zh-CN" kern="100" dirty="0" err="1">
                <a:latin typeface="+mn-ea"/>
                <a:cs typeface="Times New Roman" panose="02020603050405020304" pitchFamily="18" charset="0"/>
              </a:rPr>
              <a:t>hdfs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中。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2200"/>
              </a:lnSpc>
            </a:pPr>
            <a:endParaRPr lang="en-US" altLang="zh-CN" sz="1800" b="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2200"/>
              </a:lnSpc>
            </a:pPr>
            <a:r>
              <a:rPr lang="zh-CN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提取的维度包括了：模型名称（</a:t>
            </a:r>
            <a:r>
              <a:rPr lang="en-US" altLang="zh-CN" sz="1800" b="0" kern="100" dirty="0" err="1">
                <a:effectLst/>
                <a:latin typeface="+mn-ea"/>
                <a:cs typeface="Times New Roman" panose="02020603050405020304" pitchFamily="18" charset="0"/>
              </a:rPr>
              <a:t>modelId</a:t>
            </a:r>
            <a:r>
              <a:rPr lang="zh-CN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），模型最后修改时间，</a:t>
            </a:r>
            <a:r>
              <a:rPr lang="en-US" altLang="zh-CN" sz="1800" b="0" kern="100" dirty="0" err="1">
                <a:effectLst/>
                <a:latin typeface="+mn-ea"/>
                <a:cs typeface="Times New Roman" panose="02020603050405020304" pitchFamily="18" charset="0"/>
              </a:rPr>
              <a:t>pipeline_tag</a:t>
            </a:r>
            <a:r>
              <a:rPr lang="zh-CN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，模型作者，模型点赞数量，模型下载数量，</a:t>
            </a:r>
            <a:r>
              <a:rPr lang="en-US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library name</a:t>
            </a:r>
            <a:r>
              <a:rPr lang="zh-CN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datasets</a:t>
            </a:r>
            <a:r>
              <a:rPr lang="zh-CN" altLang="en-US" sz="1800" b="0" kern="100" dirty="0">
                <a:effectLst/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家族（</a:t>
            </a:r>
            <a:r>
              <a:rPr lang="en-US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architectures</a:t>
            </a:r>
            <a:r>
              <a:rPr lang="zh-CN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1800" b="0" kern="100" dirty="0">
                <a:effectLst/>
                <a:latin typeface="+mn-ea"/>
                <a:cs typeface="Times New Roman" panose="02020603050405020304" pitchFamily="18" charset="0"/>
              </a:rPr>
              <a:t>和类型</a:t>
            </a:r>
            <a:r>
              <a:rPr lang="en-US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1800" b="0" kern="100" dirty="0" err="1">
                <a:effectLst/>
                <a:latin typeface="+mn-ea"/>
                <a:cs typeface="Times New Roman" panose="02020603050405020304" pitchFamily="18" charset="0"/>
              </a:rPr>
              <a:t>model_type</a:t>
            </a:r>
            <a:r>
              <a:rPr lang="en-US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800" b="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9BE0BDB2-CB7A-4868-B131-FE7B6C703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33" y="1525770"/>
            <a:ext cx="4675501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4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52961" y="1262950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285750" indent="-2857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zh-CN" sz="1800" b="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049276" y="1916528"/>
            <a:ext cx="9094184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先将提取出的数据上传到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-put 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cleaned_data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/user/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hadoop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再从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中，通过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的方式将文件上传到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数据库中进行存储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6A1AAC20-1677-455C-BB9E-5FE193FE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7" y="3284144"/>
            <a:ext cx="6044853" cy="846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0522B0-F4E6-48C3-96FC-C5F16A56B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7" y="4347075"/>
            <a:ext cx="8684531" cy="3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5311" y="143838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315600" y="2002192"/>
            <a:ext cx="5149873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成功将清洗后的数据存入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 descr="图形用户界面, 文本&#10;&#10;描述已自动生成">
            <a:extLst>
              <a:ext uri="{FF2B5EF4-FFF2-40B4-BE49-F238E27FC236}">
                <a16:creationId xmlns:a16="http://schemas.microsoft.com/office/drawing/2014/main" id="{61EF9053-5245-4C83-885B-74D6D2E59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04" y="1702990"/>
            <a:ext cx="4748247" cy="29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507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4402</TotalTime>
  <Words>1052</Words>
  <Application>Microsoft Macintosh PowerPoint</Application>
  <PresentationFormat>宽屏</PresentationFormat>
  <Paragraphs>100</Paragraphs>
  <Slides>26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微软雅黑</vt:lpstr>
      <vt:lpstr>Arial</vt:lpstr>
      <vt:lpstr>Calibri</vt:lpstr>
      <vt:lpstr>Segoe UI</vt:lpstr>
      <vt:lpstr>Segoe UI Light</vt:lpstr>
      <vt:lpstr>Office 主题​​</vt:lpstr>
      <vt:lpstr>1_OfficePLUS</vt:lpstr>
      <vt:lpstr>智能数据平台作业2汇报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力烜 康</cp:lastModifiedBy>
  <cp:revision>148</cp:revision>
  <dcterms:created xsi:type="dcterms:W3CDTF">2019-01-23T14:14:04Z</dcterms:created>
  <dcterms:modified xsi:type="dcterms:W3CDTF">2024-10-10T10:36:13Z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